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 id="2147483687" r:id="rId4"/>
  </p:sldMasterIdLst>
  <p:notesMasterIdLst>
    <p:notesMasterId r:id="rId18"/>
  </p:notesMasterIdLst>
  <p:sldIdLst>
    <p:sldId id="283" r:id="rId5"/>
    <p:sldId id="257" r:id="rId6"/>
    <p:sldId id="290" r:id="rId7"/>
    <p:sldId id="258" r:id="rId8"/>
    <p:sldId id="264" r:id="rId9"/>
    <p:sldId id="259" r:id="rId10"/>
    <p:sldId id="291" r:id="rId11"/>
    <p:sldId id="292" r:id="rId12"/>
    <p:sldId id="319" r:id="rId13"/>
    <p:sldId id="320" r:id="rId14"/>
    <p:sldId id="321" r:id="rId15"/>
    <p:sldId id="282" r:id="rId16"/>
    <p:sldId id="265" r:id="rId17"/>
  </p:sldIdLst>
  <p:sldSz cx="18288000" cy="10288588"/>
  <p:notesSz cx="6858000" cy="9144000"/>
  <p:embeddedFontLst>
    <p:embeddedFont>
      <p:font typeface="Calibri" panose="020F0502020204030204" pitchFamily="34" charset="0"/>
      <p:regular r:id="rId19"/>
      <p:bold r:id="rId20"/>
      <p:italic r:id="rId21"/>
      <p:boldItalic r:id="rId22"/>
    </p:embeddedFont>
    <p:embeddedFont>
      <p:font typeface="Calibri Light" panose="020F0302020204030204" pitchFamily="34" charset="0"/>
      <p:regular r:id="rId23"/>
      <p:italic r:id="rId24"/>
    </p:embeddedFont>
    <p:embeddedFont>
      <p:font typeface="Consolas" panose="020B0609020204030204" pitchFamily="49" charset="0"/>
      <p:regular r:id="rId25"/>
      <p:bold r:id="rId26"/>
      <p:italic r:id="rId27"/>
      <p:boldItalic r:id="rId28"/>
    </p:embeddedFont>
    <p:embeddedFont>
      <p:font typeface="Roboto" panose="02000000000000000000" pitchFamily="2" charset="0"/>
      <p:regular r:id="rId29"/>
      <p:bold r:id="rId30"/>
      <p:italic r:id="rId31"/>
      <p:boldItalic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Master" Target="slideMasters/slideMaster3.xml"/><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32" Type="http://schemas.openxmlformats.org/officeDocument/2006/relationships/font" Target="fonts/font14.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4.xml"/></Relationships>
</file>

<file path=ppt/media/image1.png>
</file>

<file path=ppt/media/image10.png>
</file>

<file path=ppt/media/image11.png>
</file>

<file path=ppt/media/image12.jp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10/20/2023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9</a:t>
            </a:fld>
            <a:endParaRPr lang="en-US"/>
          </a:p>
        </p:txBody>
      </p:sp>
    </p:spTree>
    <p:extLst>
      <p:ext uri="{BB962C8B-B14F-4D97-AF65-F5344CB8AC3E}">
        <p14:creationId xmlns:p14="http://schemas.microsoft.com/office/powerpoint/2010/main" val="20630530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3699780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41070394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3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golang.org/d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51D20E56-5EB7-A9D8-4EC4-06F88ADD70CF}"/>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64394437-DB68-5C84-44F1-AB0B3B0F28E3}"/>
              </a:ext>
            </a:extLst>
          </p:cNvPr>
          <p:cNvSpPr>
            <a:spLocks noGrp="1"/>
          </p:cNvSpPr>
          <p:nvPr>
            <p:ph type="ctrTitle"/>
          </p:nvPr>
        </p:nvSpPr>
        <p:spPr>
          <a:xfrm>
            <a:off x="3709066" y="5640928"/>
            <a:ext cx="10744199" cy="2271712"/>
          </a:xfrm>
          <a:noFill/>
        </p:spPr>
        <p:txBody>
          <a:bodyPr anchor="ctr">
            <a:normAutofit/>
          </a:bodyPr>
          <a:lstStyle/>
          <a:p>
            <a:r>
              <a:rPr lang="en-US" sz="4800" b="1" dirty="0">
                <a:solidFill>
                  <a:schemeClr val="bg1"/>
                </a:solidFill>
              </a:rPr>
              <a:t>Programming with Golang</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Your First Go Program</a:t>
            </a:r>
          </a:p>
        </p:txBody>
      </p:sp>
      <p:sp>
        <p:nvSpPr>
          <p:cNvPr id="7" name="Rectangle: Rounded Corners 6">
            <a:extLst>
              <a:ext uri="{FF2B5EF4-FFF2-40B4-BE49-F238E27FC236}">
                <a16:creationId xmlns:a16="http://schemas.microsoft.com/office/drawing/2014/main" id="{06283E5F-6605-99E7-83C7-329B4310E2E4}"/>
              </a:ext>
            </a:extLst>
          </p:cNvPr>
          <p:cNvSpPr/>
          <p:nvPr/>
        </p:nvSpPr>
        <p:spPr bwMode="auto">
          <a:xfrm>
            <a:off x="607218" y="2203270"/>
            <a:ext cx="14325662" cy="432815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mn-ea"/>
              </a:rPr>
              <a:t>Create a directory for your Go project inside the </a:t>
            </a:r>
            <a:r>
              <a:rPr lang="en-US" sz="2400" dirty="0" err="1">
                <a:solidFill>
                  <a:srgbClr val="404040"/>
                </a:solidFill>
                <a:latin typeface="Arial" panose="020B0604020202020204" pitchFamily="34" charset="0"/>
                <a:cs typeface="Arial" panose="020B0604020202020204" pitchFamily="34" charset="0"/>
                <a:sym typeface="+mn-ea"/>
              </a:rPr>
              <a:t>src</a:t>
            </a:r>
            <a:r>
              <a:rPr lang="en-US" sz="2400" dirty="0">
                <a:solidFill>
                  <a:srgbClr val="404040"/>
                </a:solidFill>
                <a:latin typeface="Arial" panose="020B0604020202020204" pitchFamily="34" charset="0"/>
                <a:cs typeface="Arial" panose="020B0604020202020204" pitchFamily="34" charset="0"/>
                <a:sym typeface="+mn-ea"/>
              </a:rPr>
              <a:t> directory of your workspace.</a:t>
            </a:r>
          </a:p>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mn-ea"/>
              </a:rPr>
              <a:t>Within your project directory, you can create a Go source file with a .go extension. For example, </a:t>
            </a:r>
            <a:r>
              <a:rPr lang="en-US" sz="2400" dirty="0" err="1">
                <a:solidFill>
                  <a:srgbClr val="404040"/>
                </a:solidFill>
                <a:latin typeface="Arial" panose="020B0604020202020204" pitchFamily="34" charset="0"/>
                <a:cs typeface="Arial" panose="020B0604020202020204" pitchFamily="34" charset="0"/>
                <a:sym typeface="+mn-ea"/>
              </a:rPr>
              <a:t>main.go</a:t>
            </a:r>
            <a:r>
              <a:rPr lang="en-US" sz="2400" dirty="0">
                <a:solidFill>
                  <a:srgbClr val="404040"/>
                </a:solidFill>
                <a:latin typeface="Arial" panose="020B0604020202020204" pitchFamily="34" charset="0"/>
                <a:cs typeface="Arial" panose="020B0604020202020204" pitchFamily="34" charset="0"/>
                <a:sym typeface="+mn-ea"/>
              </a:rPr>
              <a:t>.</a:t>
            </a:r>
          </a:p>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mn-ea"/>
              </a:rPr>
              <a:t>Open your Go source file using a text editor or an integrated development environment (IDE).</a:t>
            </a:r>
          </a:p>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mn-ea"/>
              </a:rPr>
              <a:t>Write your Go code.</a:t>
            </a:r>
          </a:p>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mn-ea"/>
              </a:rPr>
              <a:t>Open your terminal or command prompt, navigate to your project directory, and run your Go program using the go run command:</a:t>
            </a:r>
            <a:endParaRPr lang="en-US" sz="2400" dirty="0">
              <a:solidFill>
                <a:srgbClr val="404040"/>
              </a:solidFill>
              <a:latin typeface="Arial" panose="020B0604020202020204" pitchFamily="34" charset="0"/>
              <a:cs typeface="Arial" panose="020B0604020202020204" pitchFamily="34" charset="0"/>
              <a:sym typeface="Arial" panose="020B0604020202020204"/>
            </a:endParaRPr>
          </a:p>
        </p:txBody>
      </p:sp>
      <p:sp>
        <p:nvSpPr>
          <p:cNvPr id="4" name="Rectangle: Rounded Corners 3">
            <a:extLst>
              <a:ext uri="{FF2B5EF4-FFF2-40B4-BE49-F238E27FC236}">
                <a16:creationId xmlns:a16="http://schemas.microsoft.com/office/drawing/2014/main" id="{5487CC98-C8F8-95E9-2144-765BA6789EB7}"/>
              </a:ext>
            </a:extLst>
          </p:cNvPr>
          <p:cNvSpPr/>
          <p:nvPr/>
        </p:nvSpPr>
        <p:spPr bwMode="auto">
          <a:xfrm>
            <a:off x="3570515" y="7128119"/>
            <a:ext cx="6792686" cy="856460"/>
          </a:xfrm>
          <a:prstGeom prst="roundRect">
            <a:avLst/>
          </a:prstGeom>
          <a:solidFill>
            <a:schemeClr val="accent3">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mn-ea"/>
              </a:rPr>
              <a:t>go run </a:t>
            </a:r>
            <a:r>
              <a:rPr lang="en-US" sz="2400" dirty="0" err="1">
                <a:solidFill>
                  <a:srgbClr val="404040"/>
                </a:solidFill>
                <a:latin typeface="Consolas" panose="020B0609020204030204" pitchFamily="49" charset="0"/>
                <a:cs typeface="Arial" panose="020B0604020202020204" pitchFamily="34" charset="0"/>
                <a:sym typeface="+mn-ea"/>
              </a:rPr>
              <a:t>main.go</a:t>
            </a:r>
            <a:endParaRPr lang="en-US" sz="2400" dirty="0">
              <a:solidFill>
                <a:srgbClr val="404040"/>
              </a:solidFill>
              <a:latin typeface="Consolas" panose="020B0609020204030204" pitchFamily="49" charset="0"/>
              <a:cs typeface="Arial" panose="020B0604020202020204" pitchFamily="34" charset="0"/>
              <a:sym typeface="+mn-ea"/>
            </a:endParaRPr>
          </a:p>
        </p:txBody>
      </p:sp>
    </p:spTree>
    <p:extLst>
      <p:ext uri="{BB962C8B-B14F-4D97-AF65-F5344CB8AC3E}">
        <p14:creationId xmlns:p14="http://schemas.microsoft.com/office/powerpoint/2010/main" val="360744038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4"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 a Code Editor and Version</a:t>
            </a:r>
          </a:p>
        </p:txBody>
      </p:sp>
      <p:sp>
        <p:nvSpPr>
          <p:cNvPr id="7" name="Rectangle: Rounded Corners 6">
            <a:extLst>
              <a:ext uri="{FF2B5EF4-FFF2-40B4-BE49-F238E27FC236}">
                <a16:creationId xmlns:a16="http://schemas.microsoft.com/office/drawing/2014/main" id="{06283E5F-6605-99E7-83C7-329B4310E2E4}"/>
              </a:ext>
            </a:extLst>
          </p:cNvPr>
          <p:cNvSpPr/>
          <p:nvPr/>
        </p:nvSpPr>
        <p:spPr bwMode="auto">
          <a:xfrm>
            <a:off x="607218" y="2203270"/>
            <a:ext cx="14325662" cy="547478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mn-ea"/>
              </a:rPr>
              <a:t>While you can write Go code in a plain text editor, many developers prefer using code editors or Integrated Development Environments (IDEs) with Go support. Popular options include Visual Studio Code (VS Code) with the Go extension, </a:t>
            </a:r>
            <a:r>
              <a:rPr lang="en-US" sz="2400" dirty="0" err="1">
                <a:solidFill>
                  <a:srgbClr val="404040"/>
                </a:solidFill>
                <a:latin typeface="Arial" panose="020B0604020202020204" pitchFamily="34" charset="0"/>
                <a:cs typeface="Arial" panose="020B0604020202020204" pitchFamily="34" charset="0"/>
                <a:sym typeface="+mn-ea"/>
              </a:rPr>
              <a:t>GoLand</a:t>
            </a:r>
            <a:r>
              <a:rPr lang="en-US" sz="2400" dirty="0">
                <a:solidFill>
                  <a:srgbClr val="404040"/>
                </a:solidFill>
                <a:latin typeface="Arial" panose="020B0604020202020204" pitchFamily="34" charset="0"/>
                <a:cs typeface="Arial" panose="020B0604020202020204" pitchFamily="34" charset="0"/>
                <a:sym typeface="+mn-ea"/>
              </a:rPr>
              <a:t> by JetBrains, and Sublime Text with Go plugins.</a:t>
            </a:r>
          </a:p>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Arial" panose="020B0604020202020204"/>
              </a:rPr>
              <a:t>If you're working on a project that involves multiple files and collaborators, consider using version control. Git is a popular choice. Initialize a Git repository in your project directory and start tracking your code.</a:t>
            </a:r>
          </a:p>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Arial" panose="020B0604020202020204"/>
              </a:rPr>
              <a:t>Go has a rich ecosystem of third-party packages available through the Go module system. You can use the go get or go mod commands to download and manage dependencies.</a:t>
            </a:r>
          </a:p>
        </p:txBody>
      </p:sp>
    </p:spTree>
    <p:extLst>
      <p:ext uri="{BB962C8B-B14F-4D97-AF65-F5344CB8AC3E}">
        <p14:creationId xmlns:p14="http://schemas.microsoft.com/office/powerpoint/2010/main" val="1262721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Setup the Golang environment on your PC</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1: </a:t>
            </a:r>
          </a:p>
          <a:p>
            <a:pPr algn="ctr"/>
            <a:r>
              <a:rPr lang="en-US" sz="6000" b="1" dirty="0">
                <a:solidFill>
                  <a:schemeClr val="bg1"/>
                </a:solidFill>
                <a:latin typeface="Arial" panose="020B0604020202020204" pitchFamily="34" charset="0"/>
                <a:cs typeface="Arial" panose="020B0604020202020204" pitchFamily="34" charset="0"/>
              </a:rPr>
              <a:t>Introduction to Go Programming</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06" y="794"/>
            <a:ext cx="18292763" cy="10287000"/>
          </a:xfrm>
          <a:prstGeom prst="rect">
            <a:avLst/>
          </a:prstGeom>
        </p:spPr>
      </p:pic>
      <p:pic>
        <p:nvPicPr>
          <p:cNvPr id="5" name="Picture 4"/>
          <p:cNvPicPr>
            <a:picLocks noChangeAspect="1"/>
          </p:cNvPicPr>
          <p:nvPr/>
        </p:nvPicPr>
        <p:blipFill>
          <a:blip r:embed="rId4"/>
          <a:stretch>
            <a:fillRect/>
          </a:stretch>
        </p:blipFill>
        <p:spPr>
          <a:xfrm>
            <a:off x="10003897" y="4260251"/>
            <a:ext cx="6493331" cy="842429"/>
          </a:xfrm>
          <a:prstGeom prst="rect">
            <a:avLst/>
          </a:prstGeom>
        </p:spPr>
      </p:pic>
      <p:pic>
        <p:nvPicPr>
          <p:cNvPr id="6" name="Picture 5"/>
          <p:cNvPicPr>
            <a:picLocks noChangeAspect="1"/>
          </p:cNvPicPr>
          <p:nvPr/>
        </p:nvPicPr>
        <p:blipFill>
          <a:blip r:embed="rId4"/>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a:t>
            </a:r>
            <a:r>
              <a:rPr lang="en-US" sz="2550">
                <a:solidFill>
                  <a:schemeClr val="bg1"/>
                </a:solidFill>
              </a:rPr>
              <a:t>Programming Concepts </a:t>
            </a:r>
            <a:r>
              <a:rPr lang="en-US" sz="2550" dirty="0">
                <a:solidFill>
                  <a:schemeClr val="bg1"/>
                </a:solidFill>
              </a:rPr>
              <a:t>in Go</a:t>
            </a:r>
            <a:endParaRPr lang="en-US" sz="2550" dirty="0">
              <a:solidFill>
                <a:schemeClr val="bg1"/>
              </a:solidFill>
              <a:sym typeface="+mn-ea"/>
            </a:endParaRPr>
          </a:p>
        </p:txBody>
      </p:sp>
      <p:sp>
        <p:nvSpPr>
          <p:cNvPr id="9" name="TextBox 8"/>
          <p:cNvSpPr txBox="1"/>
          <p:nvPr/>
        </p:nvSpPr>
        <p:spPr>
          <a:xfrm>
            <a:off x="10192199" y="5440621"/>
            <a:ext cx="6459855" cy="483235"/>
          </a:xfrm>
          <a:prstGeom prst="rect">
            <a:avLst/>
          </a:prstGeom>
          <a:noFill/>
        </p:spPr>
        <p:txBody>
          <a:bodyPr wrap="square" rtlCol="0">
            <a:spAutoFit/>
          </a:bodyPr>
          <a:lstStyle/>
          <a:p>
            <a:r>
              <a:rPr lang="en-US" sz="2550" dirty="0">
                <a:solidFill>
                  <a:schemeClr val="bg1"/>
                </a:solidFill>
              </a:rPr>
              <a:t>3. Control Statements </a:t>
            </a:r>
            <a:endParaRPr lang="en-IN" sz="2550"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5"/>
            <a:stretch>
              <a:fillRect/>
            </a:stretch>
          </p:blipFill>
          <p:spPr>
            <a:xfrm>
              <a:off x="6562714" y="10288"/>
              <a:ext cx="5169743" cy="1377965"/>
            </a:xfrm>
            <a:prstGeom prst="rect">
              <a:avLst/>
            </a:prstGeom>
          </p:spPr>
        </p:pic>
        <p:sp>
          <p:nvSpPr>
            <p:cNvPr id="10" name="TextBox 9"/>
            <p:cNvSpPr txBox="1"/>
            <p:nvPr/>
          </p:nvSpPr>
          <p:spPr>
            <a:xfrm>
              <a:off x="6893629" y="146826"/>
              <a:ext cx="4506686" cy="1060450"/>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4</a:t>
              </a:r>
              <a:endParaRPr lang="en-US" altLang="en-IN" sz="2700" dirty="0">
                <a:solidFill>
                  <a:schemeClr val="bg1"/>
                </a:solidFill>
              </a:endParaRPr>
            </a:p>
          </p:txBody>
        </p:sp>
      </p:grpSp>
      <p:pic>
        <p:nvPicPr>
          <p:cNvPr id="11" name="Picture 10"/>
          <p:cNvPicPr>
            <a:picLocks noChangeAspect="1"/>
          </p:cNvPicPr>
          <p:nvPr/>
        </p:nvPicPr>
        <p:blipFill>
          <a:blip r:embed="rId4"/>
          <a:stretch>
            <a:fillRect/>
          </a:stretch>
        </p:blipFill>
        <p:spPr>
          <a:xfrm>
            <a:off x="10003899" y="6205940"/>
            <a:ext cx="6493331" cy="842010"/>
          </a:xfrm>
          <a:prstGeom prst="rect">
            <a:avLst/>
          </a:prstGeom>
        </p:spPr>
      </p:pic>
      <p:sp>
        <p:nvSpPr>
          <p:cNvPr id="12" name="TextBox 11"/>
          <p:cNvSpPr txBox="1"/>
          <p:nvPr/>
        </p:nvSpPr>
        <p:spPr>
          <a:xfrm>
            <a:off x="10192199" y="6387450"/>
            <a:ext cx="6226814" cy="483235"/>
          </a:xfrm>
          <a:prstGeom prst="rect">
            <a:avLst/>
          </a:prstGeom>
          <a:noFill/>
        </p:spPr>
        <p:txBody>
          <a:bodyPr wrap="square" rtlCol="0">
            <a:spAutoFit/>
          </a:bodyPr>
          <a:lstStyle/>
          <a:p>
            <a:r>
              <a:rPr lang="en-US" sz="2550" b="1" dirty="0">
                <a:solidFill>
                  <a:schemeClr val="bg1"/>
                </a:solidFill>
              </a:rPr>
              <a:t>4. </a:t>
            </a:r>
            <a:r>
              <a:rPr lang="en-US" sz="2550" b="1" dirty="0">
                <a:solidFill>
                  <a:schemeClr val="bg1"/>
                </a:solidFill>
                <a:sym typeface="+mn-ea"/>
              </a:rPr>
              <a:t>Setting up the Go Environment</a:t>
            </a:r>
            <a:r>
              <a:rPr lang="en-US" sz="2550" b="1" dirty="0">
                <a:solidFill>
                  <a:schemeClr val="bg1"/>
                </a:solidFill>
              </a:rPr>
              <a:t> </a:t>
            </a:r>
            <a:endParaRPr lang="en-IN" sz="2550" b="1" dirty="0">
              <a:solidFill>
                <a:schemeClr val="bg1"/>
              </a:solidFill>
              <a:sym typeface="+mn-ea"/>
            </a:endParaRPr>
          </a:p>
        </p:txBody>
      </p:sp>
      <p:pic>
        <p:nvPicPr>
          <p:cNvPr id="19" name="Picture 18" descr="A group of people working on a computer&#10;&#10;Description automatically generated"/>
          <p:cNvPicPr>
            <a:picLocks noChangeAspect="1"/>
          </p:cNvPicPr>
          <p:nvPr/>
        </p:nvPicPr>
        <p:blipFill>
          <a:blip r:embed="rId6"/>
          <a:stretch>
            <a:fillRect/>
          </a:stretch>
        </p:blipFill>
        <p:spPr>
          <a:xfrm>
            <a:off x="973652" y="2512749"/>
            <a:ext cx="7804588" cy="5856822"/>
          </a:xfrm>
          <a:prstGeom prst="rect">
            <a:avLst/>
          </a:prstGeom>
        </p:spPr>
      </p:pic>
      <p:pic>
        <p:nvPicPr>
          <p:cNvPr id="18" name="Picture 17"/>
          <p:cNvPicPr>
            <a:picLocks noChangeAspect="1"/>
          </p:cNvPicPr>
          <p:nvPr/>
        </p:nvPicPr>
        <p:blipFill>
          <a:blip r:embed="rId4"/>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a:t>
            </a:r>
            <a:r>
              <a:rPr lang="en-US" sz="2550" dirty="0">
                <a:solidFill>
                  <a:schemeClr val="bg1"/>
                </a:solidFill>
                <a:latin typeface="Roboto" panose="02000000000000000000" pitchFamily="2" charset="0"/>
              </a:rPr>
              <a:t> </a:t>
            </a:r>
            <a:r>
              <a:rPr lang="en-US" sz="2550" dirty="0">
                <a:solidFill>
                  <a:schemeClr val="bg1"/>
                </a:solidFill>
              </a:rPr>
              <a:t>Introduction to Go</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Setting up Local Environment</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sym typeface="+mn-ea"/>
              </a:rPr>
              <a:t>Setup your PC to work with Golang</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Setting up Local Environemt</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Local Environment Setup</a:t>
            </a:r>
          </a:p>
        </p:txBody>
      </p:sp>
      <p:sp>
        <p:nvSpPr>
          <p:cNvPr id="3" name="Rectangle: Rounded Corners 2"/>
          <p:cNvSpPr/>
          <p:nvPr/>
        </p:nvSpPr>
        <p:spPr>
          <a:xfrm>
            <a:off x="914401" y="2521620"/>
            <a:ext cx="16450706" cy="941377"/>
          </a:xfrm>
          <a:prstGeom prst="roundRect">
            <a:avLst/>
          </a:prstGeom>
          <a:solidFill>
            <a:schemeClr val="bg1"/>
          </a:solidFill>
          <a:ln w="28575">
            <a:solidFill>
              <a:schemeClr val="accent5"/>
            </a:solid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sz="2400" dirty="0">
                <a:solidFill>
                  <a:srgbClr val="404040"/>
                </a:solidFill>
                <a:latin typeface="Arial" panose="020B0604020202020204" pitchFamily="34" charset="0"/>
                <a:cs typeface="Arial" panose="020B0604020202020204" pitchFamily="34" charset="0"/>
              </a:rPr>
              <a:t>For installing Go in own PCs or Laptop we need of following two softwares:</a:t>
            </a:r>
          </a:p>
        </p:txBody>
      </p:sp>
      <p:sp>
        <p:nvSpPr>
          <p:cNvPr id="4" name="Rectangle: Rounded Corners 3"/>
          <p:cNvSpPr/>
          <p:nvPr/>
        </p:nvSpPr>
        <p:spPr bwMode="auto">
          <a:xfrm>
            <a:off x="914400" y="4279900"/>
            <a:ext cx="16451580" cy="3642995"/>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b="1" dirty="0">
                <a:solidFill>
                  <a:srgbClr val="404040"/>
                </a:solidFill>
                <a:latin typeface="Arial" panose="020B0604020202020204" pitchFamily="34" charset="0"/>
                <a:cs typeface="Arial" panose="020B0604020202020204" pitchFamily="34" charset="0"/>
                <a:sym typeface="Arial" panose="020B0604020202020204"/>
              </a:rPr>
              <a:t>The Text Editor:</a:t>
            </a:r>
            <a:r>
              <a:rPr lang="en-US" sz="2400" dirty="0">
                <a:solidFill>
                  <a:srgbClr val="404040"/>
                </a:solidFill>
                <a:latin typeface="Arial" panose="020B0604020202020204" pitchFamily="34" charset="0"/>
                <a:cs typeface="Arial" panose="020B0604020202020204" pitchFamily="34" charset="0"/>
                <a:sym typeface="Arial" panose="020B0604020202020204"/>
              </a:rPr>
              <a:t> It is required to type your programs. The name and version of text editors can vary on different operating systems. Examples of text editors include Windows Notepad, OS Edit command, Brief, Epsilon, EMACS, and vim or vi.</a:t>
            </a:r>
          </a:p>
          <a:p>
            <a:pPr marL="539750" lvl="1" indent="-360045" fontAlgn="base">
              <a:spcBef>
                <a:spcPts val="1200"/>
              </a:spcBef>
              <a:spcAft>
                <a:spcPts val="1200"/>
              </a:spcAft>
              <a:buClr>
                <a:srgbClr val="095A82"/>
              </a:buClr>
              <a:buSzPct val="100000"/>
              <a:buBlip>
                <a:blip r:embed="rId3"/>
              </a:buBlip>
              <a:defRPr/>
            </a:pPr>
            <a:r>
              <a:rPr lang="en-US" sz="2400" b="1" dirty="0">
                <a:solidFill>
                  <a:srgbClr val="404040"/>
                </a:solidFill>
                <a:latin typeface="Arial" panose="020B0604020202020204" pitchFamily="34" charset="0"/>
                <a:cs typeface="Arial" panose="020B0604020202020204" pitchFamily="34" charset="0"/>
                <a:sym typeface="Arial" panose="020B0604020202020204"/>
              </a:rPr>
              <a:t>The Go Compiler: </a:t>
            </a:r>
            <a:r>
              <a:rPr lang="en-US" sz="2400" dirty="0">
                <a:solidFill>
                  <a:srgbClr val="404040"/>
                </a:solidFill>
                <a:latin typeface="Arial" panose="020B0604020202020204" pitchFamily="34" charset="0"/>
                <a:cs typeface="Arial" panose="020B0604020202020204" pitchFamily="34" charset="0"/>
                <a:sym typeface="Arial" panose="020B0604020202020204"/>
              </a:rPr>
              <a:t>The source code written in source file is the human readable source for your program. It needs to be compiled and turned into machine language so that your CPU can actually execute the program as per the instructions given. Go compiler compiles the source code into its final executable program.</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Download and Installation</a:t>
            </a:r>
          </a:p>
        </p:txBody>
      </p:sp>
      <p:sp>
        <p:nvSpPr>
          <p:cNvPr id="4" name="Rectangle: Rounded Corners 3"/>
          <p:cNvSpPr/>
          <p:nvPr/>
        </p:nvSpPr>
        <p:spPr bwMode="auto">
          <a:xfrm>
            <a:off x="746125" y="2377440"/>
            <a:ext cx="14784705" cy="544576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mn-ea"/>
              </a:rPr>
              <a:t>Visit the official Go downloads page </a:t>
            </a:r>
            <a:r>
              <a:rPr lang="en-IN" sz="2400" dirty="0">
                <a:latin typeface="Arial" panose="020B0604020202020204" pitchFamily="34" charset="0"/>
                <a:cs typeface="Arial" panose="020B0604020202020204" pitchFamily="34" charset="0"/>
                <a:hlinkClick r:id="rId4"/>
              </a:rPr>
              <a:t>https://golang.org/dl/</a:t>
            </a:r>
            <a:r>
              <a:rPr lang="en-IN" sz="2400" dirty="0">
                <a:latin typeface="Arial" panose="020B0604020202020204" pitchFamily="34" charset="0"/>
                <a:cs typeface="Arial" panose="020B0604020202020204" pitchFamily="34" charset="0"/>
              </a:rPr>
              <a:t>.</a:t>
            </a:r>
          </a:p>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rPr>
              <a:t>Download the installer for your operating system (Windows, macOS, or Linux).</a:t>
            </a:r>
          </a:p>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rPr>
              <a:t>Follow the installation instructions provided for your specific OS.</a:t>
            </a:r>
          </a:p>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Arial" panose="020B0604020202020204"/>
              </a:rPr>
              <a:t>Use the MSI file and follow the prompts to install the Go tools. By default, the installer uses the Go distribution in c:\Go.</a:t>
            </a:r>
          </a:p>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Arial" panose="020B0604020202020204"/>
              </a:rPr>
              <a:t>The installer should set the </a:t>
            </a:r>
            <a:r>
              <a:rPr lang="en-US" sz="2400" i="1" dirty="0">
                <a:solidFill>
                  <a:srgbClr val="404040"/>
                </a:solidFill>
                <a:latin typeface="Arial" panose="020B0604020202020204" pitchFamily="34" charset="0"/>
                <a:cs typeface="Arial" panose="020B0604020202020204" pitchFamily="34" charset="0"/>
                <a:sym typeface="Arial" panose="020B0604020202020204"/>
              </a:rPr>
              <a:t>c:\Go\bin</a:t>
            </a:r>
            <a:r>
              <a:rPr lang="en-US" sz="2400" dirty="0">
                <a:solidFill>
                  <a:srgbClr val="404040"/>
                </a:solidFill>
                <a:latin typeface="Arial" panose="020B0604020202020204" pitchFamily="34" charset="0"/>
                <a:cs typeface="Arial" panose="020B0604020202020204" pitchFamily="34" charset="0"/>
                <a:sym typeface="Arial" panose="020B0604020202020204"/>
              </a:rPr>
              <a:t> directory in Window's PATH environment variable.</a:t>
            </a:r>
          </a:p>
          <a:p>
            <a:pPr marL="539750" lvl="1" indent="-360045" fontAlgn="base">
              <a:spcBef>
                <a:spcPts val="1200"/>
              </a:spcBef>
              <a:spcAft>
                <a:spcPts val="1200"/>
              </a:spcAft>
              <a:buClr>
                <a:srgbClr val="095A82"/>
              </a:buClr>
              <a:buSzPct val="100000"/>
              <a:buBlip>
                <a:blip r:embed="rId3"/>
              </a:buBlip>
              <a:defRPr/>
            </a:pPr>
            <a:r>
              <a:rPr lang="en-US" sz="2400" dirty="0">
                <a:solidFill>
                  <a:srgbClr val="404040"/>
                </a:solidFill>
                <a:latin typeface="Arial" panose="020B0604020202020204" pitchFamily="34" charset="0"/>
                <a:cs typeface="Arial" panose="020B0604020202020204" pitchFamily="34" charset="0"/>
                <a:sym typeface="Arial" panose="020B0604020202020204"/>
              </a:rPr>
              <a:t>Restart any open command prompts for the change to take effect.</a:t>
            </a:r>
          </a:p>
        </p:txBody>
      </p:sp>
      <p:sp>
        <p:nvSpPr>
          <p:cNvPr id="5" name="Rectangle: Rounded Corners 2"/>
          <p:cNvSpPr/>
          <p:nvPr/>
        </p:nvSpPr>
        <p:spPr>
          <a:xfrm>
            <a:off x="1721240" y="8299756"/>
            <a:ext cx="11855575" cy="936409"/>
          </a:xfrm>
          <a:prstGeom prst="roundRect">
            <a:avLst/>
          </a:prstGeom>
          <a:solidFill>
            <a:schemeClr val="accent2">
              <a:lumMod val="20000"/>
              <a:lumOff val="80000"/>
            </a:schemeClr>
          </a:solidFill>
          <a:ln w="28575">
            <a:solidFill>
              <a:schemeClr val="accent5"/>
            </a:solidFill>
            <a:prstDash val="solid"/>
          </a:ln>
        </p:spPr>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sz="2400" dirty="0">
                <a:solidFill>
                  <a:srgbClr val="404040"/>
                </a:solidFill>
                <a:latin typeface="Arial" panose="020B0604020202020204" pitchFamily="34" charset="0"/>
                <a:cs typeface="Arial" panose="020B0604020202020204" pitchFamily="34" charset="0"/>
              </a:rPr>
              <a:t>Note: Extension of source code file of go language must be .go.</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Setup Go Workspace</a:t>
            </a:r>
          </a:p>
        </p:txBody>
      </p:sp>
      <p:pic>
        <p:nvPicPr>
          <p:cNvPr id="6" name="Picture 5" descr="A computer with a wrench and gears on it&#10;&#10;Description automatically generated">
            <a:extLst>
              <a:ext uri="{FF2B5EF4-FFF2-40B4-BE49-F238E27FC236}">
                <a16:creationId xmlns:a16="http://schemas.microsoft.com/office/drawing/2014/main" id="{E84545FC-C59B-0AA1-5195-A3AB9DCA5E84}"/>
              </a:ext>
            </a:extLst>
          </p:cNvPr>
          <p:cNvPicPr>
            <a:picLocks noChangeAspect="1"/>
          </p:cNvPicPr>
          <p:nvPr/>
        </p:nvPicPr>
        <p:blipFill>
          <a:blip r:embed="rId3"/>
          <a:stretch>
            <a:fillRect/>
          </a:stretch>
        </p:blipFill>
        <p:spPr>
          <a:xfrm>
            <a:off x="13616587" y="5823887"/>
            <a:ext cx="3080802" cy="3080802"/>
          </a:xfrm>
          <a:prstGeom prst="rect">
            <a:avLst/>
          </a:prstGeom>
        </p:spPr>
      </p:pic>
      <p:sp>
        <p:nvSpPr>
          <p:cNvPr id="7" name="Rectangle: Rounded Corners 6">
            <a:extLst>
              <a:ext uri="{FF2B5EF4-FFF2-40B4-BE49-F238E27FC236}">
                <a16:creationId xmlns:a16="http://schemas.microsoft.com/office/drawing/2014/main" id="{06283E5F-6605-99E7-83C7-329B4310E2E4}"/>
              </a:ext>
            </a:extLst>
          </p:cNvPr>
          <p:cNvSpPr/>
          <p:nvPr/>
        </p:nvSpPr>
        <p:spPr bwMode="auto">
          <a:xfrm>
            <a:off x="717098" y="3001555"/>
            <a:ext cx="14325662" cy="2963817"/>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4"/>
              </a:buBlip>
              <a:defRPr/>
            </a:pPr>
            <a:r>
              <a:rPr lang="en-US" sz="2400" dirty="0">
                <a:solidFill>
                  <a:srgbClr val="404040"/>
                </a:solidFill>
                <a:latin typeface="Arial" panose="020B0604020202020204" pitchFamily="34" charset="0"/>
                <a:cs typeface="Arial" panose="020B0604020202020204" pitchFamily="34" charset="0"/>
                <a:sym typeface="+mn-ea"/>
              </a:rPr>
              <a:t>Go uses a workspace structure to organize your code. The workspace typically consists of three directories: </a:t>
            </a:r>
            <a:r>
              <a:rPr lang="en-US" sz="2400" dirty="0" err="1">
                <a:solidFill>
                  <a:srgbClr val="404040"/>
                </a:solidFill>
                <a:latin typeface="Arial" panose="020B0604020202020204" pitchFamily="34" charset="0"/>
                <a:cs typeface="Arial" panose="020B0604020202020204" pitchFamily="34" charset="0"/>
                <a:sym typeface="+mn-ea"/>
              </a:rPr>
              <a:t>src</a:t>
            </a:r>
            <a:r>
              <a:rPr lang="en-US" sz="2400" dirty="0">
                <a:solidFill>
                  <a:srgbClr val="404040"/>
                </a:solidFill>
                <a:latin typeface="Arial" panose="020B0604020202020204" pitchFamily="34" charset="0"/>
                <a:cs typeface="Arial" panose="020B0604020202020204" pitchFamily="34" charset="0"/>
                <a:sym typeface="+mn-ea"/>
              </a:rPr>
              <a:t>, pkg, and bin.</a:t>
            </a:r>
          </a:p>
          <a:p>
            <a:pPr marL="539750" lvl="1" indent="-360045" fontAlgn="base">
              <a:spcBef>
                <a:spcPts val="1200"/>
              </a:spcBef>
              <a:spcAft>
                <a:spcPts val="1200"/>
              </a:spcAft>
              <a:buClr>
                <a:srgbClr val="095A82"/>
              </a:buClr>
              <a:buSzPct val="100000"/>
              <a:buBlip>
                <a:blip r:embed="rId4"/>
              </a:buBlip>
              <a:defRPr/>
            </a:pPr>
            <a:r>
              <a:rPr lang="en-US" sz="2400" dirty="0">
                <a:solidFill>
                  <a:srgbClr val="404040"/>
                </a:solidFill>
                <a:latin typeface="Arial" panose="020B0604020202020204" pitchFamily="34" charset="0"/>
                <a:cs typeface="Arial" panose="020B0604020202020204" pitchFamily="34" charset="0"/>
                <a:sym typeface="+mn-ea"/>
              </a:rPr>
              <a:t>By default, Go assumes that your workspace is located at the ~/go directory on Unix-like systems. You can change this by setting the GOPATH environment variable to your preferred workspace location.</a:t>
            </a:r>
            <a:endParaRPr lang="en-US" sz="2400" dirty="0">
              <a:solidFill>
                <a:srgbClr val="404040"/>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26753924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616</Words>
  <Application>Microsoft Office PowerPoint</Application>
  <PresentationFormat>Custom</PresentationFormat>
  <Paragraphs>49</Paragraphs>
  <Slides>13</Slides>
  <Notes>6</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13</vt:i4>
      </vt:variant>
    </vt:vector>
  </HeadingPairs>
  <TitlesOfParts>
    <vt:vector size="22" baseType="lpstr">
      <vt:lpstr>Calibri</vt:lpstr>
      <vt:lpstr>Consolas</vt:lpstr>
      <vt:lpstr>Arial</vt:lpstr>
      <vt:lpstr>Roboto</vt:lpstr>
      <vt:lpstr>Calibri Light</vt:lpstr>
      <vt:lpstr>Office Theme</vt:lpstr>
      <vt:lpstr>Custom Design</vt:lpstr>
      <vt:lpstr>1_Custom Design</vt:lpstr>
      <vt:lpstr>2_Custom Design</vt:lpstr>
      <vt:lpstr>Programming with Golang</vt:lpstr>
      <vt:lpstr>PowerPoint Presentation</vt:lpstr>
      <vt:lpstr>PowerPoint Presentation</vt:lpstr>
      <vt:lpstr>Topics</vt:lpstr>
      <vt:lpstr>Learning Objectives</vt:lpstr>
      <vt:lpstr>Setting up Local Environemt</vt:lpstr>
      <vt:lpstr>Local Environment Setup</vt:lpstr>
      <vt:lpstr>Download and Installation</vt:lpstr>
      <vt:lpstr>Setup Go Workspace</vt:lpstr>
      <vt:lpstr>Create Your First Go Program</vt:lpstr>
      <vt:lpstr>Install a Code Editor and Version</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63</cp:revision>
  <dcterms:created xsi:type="dcterms:W3CDTF">2023-08-03T08:03:00Z</dcterms:created>
  <dcterms:modified xsi:type="dcterms:W3CDTF">2023-10-20T07:40:12Z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8FD7CCFA872443A2BA1479A3CF4514E2</vt:lpwstr>
  </property>
  <property fmtid="{D5CDD505-2E9C-101B-9397-08002B2CF9AE}" pid="3" name="KSOProductBuildVer">
    <vt:lpwstr>1033-11.2.0.11388</vt:lpwstr>
  </property>
</Properties>
</file>

<file path=docProps/thumbnail.jpeg>
</file>